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4" r:id="rId7"/>
    <p:sldId id="262" r:id="rId8"/>
    <p:sldId id="263" r:id="rId9"/>
    <p:sldId id="266" r:id="rId10"/>
    <p:sldId id="265"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50" autoAdjust="0"/>
  </p:normalViewPr>
  <p:slideViewPr>
    <p:cSldViewPr>
      <p:cViewPr varScale="1">
        <p:scale>
          <a:sx n="44" d="100"/>
          <a:sy n="44" d="100"/>
        </p:scale>
        <p:origin x="-11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it-IT"/>
  <c:chart>
    <c:view3D>
      <c:perspective val="30"/>
    </c:view3D>
    <c:plotArea>
      <c:layout/>
      <c:bar3DChart>
        <c:barDir val="col"/>
        <c:grouping val="standard"/>
        <c:ser>
          <c:idx val="0"/>
          <c:order val="0"/>
          <c:tx>
            <c:strRef>
              <c:f>Foglio1!$B$1</c:f>
              <c:strCache>
                <c:ptCount val="1"/>
                <c:pt idx="0">
                  <c:v>giovani</c:v>
                </c:pt>
              </c:strCache>
            </c:strRef>
          </c:tx>
          <c:cat>
            <c:strRef>
              <c:f>Foglio1!$A$2:$A$5</c:f>
              <c:strCache>
                <c:ptCount val="4"/>
                <c:pt idx="0">
                  <c:v>oggetti-vestiario</c:v>
                </c:pt>
                <c:pt idx="1">
                  <c:v>immobili</c:v>
                </c:pt>
                <c:pt idx="2">
                  <c:v>amici</c:v>
                </c:pt>
                <c:pt idx="3">
                  <c:v>carriera</c:v>
                </c:pt>
              </c:strCache>
            </c:strRef>
          </c:cat>
          <c:val>
            <c:numRef>
              <c:f>Foglio1!$B$2:$B$5</c:f>
              <c:numCache>
                <c:formatCode>0%</c:formatCode>
                <c:ptCount val="4"/>
                <c:pt idx="0">
                  <c:v>5</c:v>
                </c:pt>
                <c:pt idx="1">
                  <c:v>0</c:v>
                </c:pt>
                <c:pt idx="3" formatCode="General">
                  <c:v>2</c:v>
                </c:pt>
              </c:numCache>
            </c:numRef>
          </c:val>
        </c:ser>
        <c:ser>
          <c:idx val="1"/>
          <c:order val="1"/>
          <c:tx>
            <c:strRef>
              <c:f>Foglio1!$C$1</c:f>
              <c:strCache>
                <c:ptCount val="1"/>
                <c:pt idx="0">
                  <c:v>adulti </c:v>
                </c:pt>
              </c:strCache>
            </c:strRef>
          </c:tx>
          <c:cat>
            <c:strRef>
              <c:f>Foglio1!$A$2:$A$5</c:f>
              <c:strCache>
                <c:ptCount val="4"/>
                <c:pt idx="0">
                  <c:v>oggetti-vestiario</c:v>
                </c:pt>
                <c:pt idx="1">
                  <c:v>immobili</c:v>
                </c:pt>
                <c:pt idx="2">
                  <c:v>amici</c:v>
                </c:pt>
                <c:pt idx="3">
                  <c:v>carriera</c:v>
                </c:pt>
              </c:strCache>
            </c:strRef>
          </c:cat>
          <c:val>
            <c:numRef>
              <c:f>Foglio1!$C$2:$C$5</c:f>
              <c:numCache>
                <c:formatCode>General</c:formatCode>
                <c:ptCount val="4"/>
                <c:pt idx="0">
                  <c:v>2.4</c:v>
                </c:pt>
                <c:pt idx="1">
                  <c:v>5</c:v>
                </c:pt>
                <c:pt idx="2">
                  <c:v>2</c:v>
                </c:pt>
                <c:pt idx="3">
                  <c:v>3</c:v>
                </c:pt>
              </c:numCache>
            </c:numRef>
          </c:val>
        </c:ser>
        <c:ser>
          <c:idx val="2"/>
          <c:order val="2"/>
          <c:tx>
            <c:strRef>
              <c:f>Foglio1!$D$1</c:f>
              <c:strCache>
                <c:ptCount val="1"/>
                <c:pt idx="0">
                  <c:v>anziani</c:v>
                </c:pt>
              </c:strCache>
            </c:strRef>
          </c:tx>
          <c:cat>
            <c:strRef>
              <c:f>Foglio1!$A$2:$A$5</c:f>
              <c:strCache>
                <c:ptCount val="4"/>
                <c:pt idx="0">
                  <c:v>oggetti-vestiario</c:v>
                </c:pt>
                <c:pt idx="1">
                  <c:v>immobili</c:v>
                </c:pt>
                <c:pt idx="2">
                  <c:v>amici</c:v>
                </c:pt>
                <c:pt idx="3">
                  <c:v>carriera</c:v>
                </c:pt>
              </c:strCache>
            </c:strRef>
          </c:cat>
          <c:val>
            <c:numRef>
              <c:f>Foglio1!$D$2:$D$5</c:f>
              <c:numCache>
                <c:formatCode>General</c:formatCode>
                <c:ptCount val="4"/>
                <c:pt idx="0">
                  <c:v>0</c:v>
                </c:pt>
                <c:pt idx="1">
                  <c:v>0</c:v>
                </c:pt>
                <c:pt idx="2">
                  <c:v>0</c:v>
                </c:pt>
                <c:pt idx="3">
                  <c:v>5</c:v>
                </c:pt>
              </c:numCache>
            </c:numRef>
          </c:val>
        </c:ser>
        <c:shape val="cone"/>
        <c:axId val="46436352"/>
        <c:axId val="47559808"/>
        <c:axId val="38485056"/>
      </c:bar3DChart>
      <c:catAx>
        <c:axId val="46436352"/>
        <c:scaling>
          <c:orientation val="minMax"/>
        </c:scaling>
        <c:axPos val="b"/>
        <c:tickLblPos val="nextTo"/>
        <c:crossAx val="47559808"/>
        <c:crosses val="autoZero"/>
        <c:auto val="1"/>
        <c:lblAlgn val="ctr"/>
        <c:lblOffset val="100"/>
      </c:catAx>
      <c:valAx>
        <c:axId val="47559808"/>
        <c:scaling>
          <c:orientation val="minMax"/>
        </c:scaling>
        <c:axPos val="l"/>
        <c:majorGridlines/>
        <c:numFmt formatCode="0%" sourceLinked="1"/>
        <c:tickLblPos val="nextTo"/>
        <c:crossAx val="46436352"/>
        <c:crosses val="autoZero"/>
        <c:crossBetween val="between"/>
      </c:valAx>
      <c:serAx>
        <c:axId val="38485056"/>
        <c:scaling>
          <c:orientation val="minMax"/>
        </c:scaling>
        <c:axPos val="b"/>
        <c:tickLblPos val="nextTo"/>
        <c:crossAx val="47559808"/>
        <c:crosses val="autoZero"/>
      </c:serAx>
    </c:plotArea>
    <c:legend>
      <c:legendPos val="r"/>
      <c:layout/>
    </c:legend>
    <c:plotVisOnly val="1"/>
  </c:chart>
  <c:txPr>
    <a:bodyPr/>
    <a:lstStyle/>
    <a:p>
      <a:pPr>
        <a:defRPr sz="1800"/>
      </a:pPr>
      <a:endParaRPr lang="it-IT"/>
    </a:p>
  </c:txPr>
  <c:externalData r:id="rId1"/>
</c:chartSpace>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A6B938-46DF-4A8D-88F1-8C752C7CBDF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15E10D45-536E-4FF4-B3DA-8ED7DE3E78DC}">
      <dgm:prSet phldrT="[Testo]" custT="1"/>
      <dgm:spPr>
        <a:blipFill rotWithShape="0">
          <a:blip xmlns:r="http://schemas.openxmlformats.org/officeDocument/2006/relationships" r:embed="rId1"/>
          <a:stretch>
            <a:fillRect/>
          </a:stretch>
        </a:blipFill>
      </dgm:spPr>
      <dgm:t>
        <a:bodyPr/>
        <a:lstStyle/>
        <a:p>
          <a:endParaRPr lang="it-IT" sz="800" dirty="0"/>
        </a:p>
      </dgm:t>
    </dgm:pt>
    <dgm:pt modelId="{21E55A14-CFE6-499C-A333-3BBB8E223191}" type="parTrans" cxnId="{609C25BD-4B07-4F5C-BA68-BAAD8E05CDEA}">
      <dgm:prSet/>
      <dgm:spPr/>
      <dgm:t>
        <a:bodyPr/>
        <a:lstStyle/>
        <a:p>
          <a:endParaRPr lang="it-IT"/>
        </a:p>
      </dgm:t>
    </dgm:pt>
    <dgm:pt modelId="{36D6B0CC-70BE-4AB3-885C-519FB79AF9F6}" type="sibTrans" cxnId="{609C25BD-4B07-4F5C-BA68-BAAD8E05CDEA}">
      <dgm:prSet/>
      <dgm:spPr/>
      <dgm:t>
        <a:bodyPr/>
        <a:lstStyle/>
        <a:p>
          <a:endParaRPr lang="it-IT"/>
        </a:p>
      </dgm:t>
    </dgm:pt>
    <dgm:pt modelId="{D1EADDF8-B8B5-481C-9AF5-8AC3F69CCDE3}">
      <dgm:prSet phldrT="[Testo]" phldr="1" custT="1"/>
      <dgm:spPr>
        <a:blipFill rotWithShape="0">
          <a:blip xmlns:r="http://schemas.openxmlformats.org/officeDocument/2006/relationships" r:embed="rId2"/>
          <a:stretch>
            <a:fillRect/>
          </a:stretch>
        </a:blipFill>
      </dgm:spPr>
      <dgm:t>
        <a:bodyPr/>
        <a:lstStyle/>
        <a:p>
          <a:endParaRPr lang="it-IT" sz="800" dirty="0"/>
        </a:p>
      </dgm:t>
    </dgm:pt>
    <dgm:pt modelId="{ECC13A16-F640-467E-8A1D-CF114C8328B3}" type="parTrans" cxnId="{0D2814B9-1319-48DD-A621-AEF1E1A41F0E}">
      <dgm:prSet/>
      <dgm:spPr/>
      <dgm:t>
        <a:bodyPr/>
        <a:lstStyle/>
        <a:p>
          <a:endParaRPr lang="it-IT"/>
        </a:p>
      </dgm:t>
    </dgm:pt>
    <dgm:pt modelId="{02F69A36-5A70-4D51-B42B-CAAF62601FBB}" type="sibTrans" cxnId="{0D2814B9-1319-48DD-A621-AEF1E1A41F0E}">
      <dgm:prSet/>
      <dgm:spPr/>
      <dgm:t>
        <a:bodyPr/>
        <a:lstStyle/>
        <a:p>
          <a:endParaRPr lang="it-IT"/>
        </a:p>
      </dgm:t>
    </dgm:pt>
    <dgm:pt modelId="{8432CA37-6728-4628-9D81-B6987786C186}">
      <dgm:prSet phldrT="[Testo]" phldr="1" custT="1"/>
      <dgm:spPr>
        <a:blipFill rotWithShape="0">
          <a:blip xmlns:r="http://schemas.openxmlformats.org/officeDocument/2006/relationships" r:embed="rId3"/>
          <a:stretch>
            <a:fillRect/>
          </a:stretch>
        </a:blipFill>
      </dgm:spPr>
      <dgm:t>
        <a:bodyPr/>
        <a:lstStyle/>
        <a:p>
          <a:endParaRPr lang="it-IT" sz="800" dirty="0"/>
        </a:p>
      </dgm:t>
    </dgm:pt>
    <dgm:pt modelId="{1153B2E5-CE41-46A1-84F0-99EDBBFB13AC}" type="parTrans" cxnId="{1ED3DE88-8D3A-44AA-AE25-A0FFDF655E00}">
      <dgm:prSet/>
      <dgm:spPr/>
      <dgm:t>
        <a:bodyPr/>
        <a:lstStyle/>
        <a:p>
          <a:endParaRPr lang="it-IT"/>
        </a:p>
      </dgm:t>
    </dgm:pt>
    <dgm:pt modelId="{EF258078-69B8-4477-BE58-96DD4B4D23B7}" type="sibTrans" cxnId="{1ED3DE88-8D3A-44AA-AE25-A0FFDF655E00}">
      <dgm:prSet/>
      <dgm:spPr/>
      <dgm:t>
        <a:bodyPr/>
        <a:lstStyle/>
        <a:p>
          <a:endParaRPr lang="it-IT"/>
        </a:p>
      </dgm:t>
    </dgm:pt>
    <dgm:pt modelId="{72CC5B24-4648-4F60-98DC-D1E5D38DF217}">
      <dgm:prSet phldrT="[Testo]" phldr="1" custT="1"/>
      <dgm:spPr>
        <a:blipFill rotWithShape="0">
          <a:blip xmlns:r="http://schemas.openxmlformats.org/officeDocument/2006/relationships" r:embed="rId1"/>
          <a:stretch>
            <a:fillRect/>
          </a:stretch>
        </a:blipFill>
      </dgm:spPr>
      <dgm:t>
        <a:bodyPr/>
        <a:lstStyle/>
        <a:p>
          <a:endParaRPr lang="it-IT" sz="800" dirty="0"/>
        </a:p>
      </dgm:t>
    </dgm:pt>
    <dgm:pt modelId="{FD14785A-D13E-4985-BA87-E0370E78F2B1}" type="parTrans" cxnId="{141E5241-CE19-4D05-B414-28A75A280813}">
      <dgm:prSet/>
      <dgm:spPr/>
      <dgm:t>
        <a:bodyPr/>
        <a:lstStyle/>
        <a:p>
          <a:endParaRPr lang="it-IT"/>
        </a:p>
      </dgm:t>
    </dgm:pt>
    <dgm:pt modelId="{6F1C9333-130B-4795-89FB-5BC2ADCB2872}" type="sibTrans" cxnId="{141E5241-CE19-4D05-B414-28A75A280813}">
      <dgm:prSet/>
      <dgm:spPr/>
      <dgm:t>
        <a:bodyPr/>
        <a:lstStyle/>
        <a:p>
          <a:endParaRPr lang="it-IT"/>
        </a:p>
      </dgm:t>
    </dgm:pt>
    <dgm:pt modelId="{21DDB419-22B5-463B-9BCB-DB0D9F4ED9D4}">
      <dgm:prSet phldrT="[Testo]" phldr="1" custT="1"/>
      <dgm:spPr>
        <a:blipFill rotWithShape="0">
          <a:blip xmlns:r="http://schemas.openxmlformats.org/officeDocument/2006/relationships" r:embed="rId4"/>
          <a:stretch>
            <a:fillRect/>
          </a:stretch>
        </a:blipFill>
      </dgm:spPr>
      <dgm:t>
        <a:bodyPr/>
        <a:lstStyle/>
        <a:p>
          <a:endParaRPr lang="it-IT" sz="800" dirty="0"/>
        </a:p>
      </dgm:t>
    </dgm:pt>
    <dgm:pt modelId="{348A0E75-783A-47C8-A37A-C8BBD7CE7988}" type="parTrans" cxnId="{6A70FB9A-8DAD-4CDE-A34A-4C6AD5471554}">
      <dgm:prSet/>
      <dgm:spPr/>
      <dgm:t>
        <a:bodyPr/>
        <a:lstStyle/>
        <a:p>
          <a:endParaRPr lang="it-IT"/>
        </a:p>
      </dgm:t>
    </dgm:pt>
    <dgm:pt modelId="{6705F388-46D4-48CE-A2BE-6CA424588AFA}" type="sibTrans" cxnId="{6A70FB9A-8DAD-4CDE-A34A-4C6AD5471554}">
      <dgm:prSet/>
      <dgm:spPr/>
      <dgm:t>
        <a:bodyPr/>
        <a:lstStyle/>
        <a:p>
          <a:endParaRPr lang="it-IT"/>
        </a:p>
      </dgm:t>
    </dgm:pt>
    <dgm:pt modelId="{EB5D2600-0402-4A13-A710-6A14C6903F4B}">
      <dgm:prSet phldrT="[Testo]"/>
      <dgm:spPr>
        <a:blipFill rotWithShape="0">
          <a:blip xmlns:r="http://schemas.openxmlformats.org/officeDocument/2006/relationships" r:embed="rId1"/>
          <a:stretch>
            <a:fillRect/>
          </a:stretch>
        </a:blipFill>
      </dgm:spPr>
      <dgm:t>
        <a:bodyPr/>
        <a:lstStyle/>
        <a:p>
          <a:endParaRPr lang="it-IT" dirty="0"/>
        </a:p>
      </dgm:t>
    </dgm:pt>
    <dgm:pt modelId="{423E85FC-F71A-4CEA-B1CA-C8147ED18BB3}" type="parTrans" cxnId="{321C1626-3FD7-4868-9F53-2B7F670A79F3}">
      <dgm:prSet/>
      <dgm:spPr/>
      <dgm:t>
        <a:bodyPr/>
        <a:lstStyle/>
        <a:p>
          <a:endParaRPr lang="it-IT"/>
        </a:p>
      </dgm:t>
    </dgm:pt>
    <dgm:pt modelId="{E90C249F-106D-420E-926E-82022CC3A4E9}" type="sibTrans" cxnId="{321C1626-3FD7-4868-9F53-2B7F670A79F3}">
      <dgm:prSet/>
      <dgm:spPr/>
      <dgm:t>
        <a:bodyPr/>
        <a:lstStyle/>
        <a:p>
          <a:endParaRPr lang="it-IT"/>
        </a:p>
      </dgm:t>
    </dgm:pt>
    <dgm:pt modelId="{96A1D4D3-B417-41D3-9CF8-1DED575A20FB}" type="pres">
      <dgm:prSet presAssocID="{8FA6B938-46DF-4A8D-88F1-8C752C7CBDFD}" presName="diagram" presStyleCnt="0">
        <dgm:presLayoutVars>
          <dgm:dir/>
          <dgm:resizeHandles val="exact"/>
        </dgm:presLayoutVars>
      </dgm:prSet>
      <dgm:spPr/>
      <dgm:t>
        <a:bodyPr/>
        <a:lstStyle/>
        <a:p>
          <a:endParaRPr lang="it-IT"/>
        </a:p>
      </dgm:t>
    </dgm:pt>
    <dgm:pt modelId="{29F9AF22-40CB-4B42-8086-0DC4D31FC6FC}" type="pres">
      <dgm:prSet presAssocID="{15E10D45-536E-4FF4-B3DA-8ED7DE3E78DC}" presName="node" presStyleLbl="node1" presStyleIdx="0" presStyleCnt="6" custLinFactNeighborX="402" custLinFactNeighborY="-42356">
        <dgm:presLayoutVars>
          <dgm:bulletEnabled val="1"/>
        </dgm:presLayoutVars>
      </dgm:prSet>
      <dgm:spPr/>
      <dgm:t>
        <a:bodyPr/>
        <a:lstStyle/>
        <a:p>
          <a:endParaRPr lang="it-IT"/>
        </a:p>
      </dgm:t>
    </dgm:pt>
    <dgm:pt modelId="{52B8F3BC-8D1D-4B23-91DA-5E1E9AF88D42}" type="pres">
      <dgm:prSet presAssocID="{36D6B0CC-70BE-4AB3-885C-519FB79AF9F6}" presName="sibTrans" presStyleCnt="0"/>
      <dgm:spPr/>
    </dgm:pt>
    <dgm:pt modelId="{863037E8-D053-4156-BDD1-C3B3FE5FB27B}" type="pres">
      <dgm:prSet presAssocID="{D1EADDF8-B8B5-481C-9AF5-8AC3F69CCDE3}" presName="node" presStyleLbl="node1" presStyleIdx="1" presStyleCnt="6" custLinFactNeighborX="24800" custLinFactNeighborY="-37690">
        <dgm:presLayoutVars>
          <dgm:bulletEnabled val="1"/>
        </dgm:presLayoutVars>
      </dgm:prSet>
      <dgm:spPr/>
      <dgm:t>
        <a:bodyPr/>
        <a:lstStyle/>
        <a:p>
          <a:endParaRPr lang="it-IT"/>
        </a:p>
      </dgm:t>
    </dgm:pt>
    <dgm:pt modelId="{B39C0D87-1170-47C3-9A89-D5FD00A6DA91}" type="pres">
      <dgm:prSet presAssocID="{02F69A36-5A70-4D51-B42B-CAAF62601FBB}" presName="sibTrans" presStyleCnt="0"/>
      <dgm:spPr/>
    </dgm:pt>
    <dgm:pt modelId="{F4BDC1EF-4D19-457D-ABD4-B93ED9962FC6}" type="pres">
      <dgm:prSet presAssocID="{8432CA37-6728-4628-9D81-B6987786C186}" presName="node" presStyleLbl="node1" presStyleIdx="2" presStyleCnt="6" custLinFactY="62974" custLinFactNeighborX="-85200" custLinFactNeighborY="100000">
        <dgm:presLayoutVars>
          <dgm:bulletEnabled val="1"/>
        </dgm:presLayoutVars>
      </dgm:prSet>
      <dgm:spPr/>
      <dgm:t>
        <a:bodyPr/>
        <a:lstStyle/>
        <a:p>
          <a:endParaRPr lang="it-IT"/>
        </a:p>
      </dgm:t>
    </dgm:pt>
    <dgm:pt modelId="{B4FCC570-F1CC-44F6-9BAB-913B0FD6428D}" type="pres">
      <dgm:prSet presAssocID="{EF258078-69B8-4477-BE58-96DD4B4D23B7}" presName="sibTrans" presStyleCnt="0"/>
      <dgm:spPr/>
    </dgm:pt>
    <dgm:pt modelId="{43075D47-5438-4824-9CEC-4F1F99D34A22}" type="pres">
      <dgm:prSet presAssocID="{72CC5B24-4648-4F60-98DC-D1E5D38DF217}" presName="node" presStyleLbl="node1" presStyleIdx="3" presStyleCnt="6" custLinFactNeighborX="402" custLinFactNeighborY="-51691">
        <dgm:presLayoutVars>
          <dgm:bulletEnabled val="1"/>
        </dgm:presLayoutVars>
      </dgm:prSet>
      <dgm:spPr/>
      <dgm:t>
        <a:bodyPr/>
        <a:lstStyle/>
        <a:p>
          <a:endParaRPr lang="it-IT"/>
        </a:p>
      </dgm:t>
    </dgm:pt>
    <dgm:pt modelId="{ACC61C01-8277-4D7F-B1EC-ACDD2065AECC}" type="pres">
      <dgm:prSet presAssocID="{6F1C9333-130B-4795-89FB-5BC2ADCB2872}" presName="sibTrans" presStyleCnt="0"/>
      <dgm:spPr/>
    </dgm:pt>
    <dgm:pt modelId="{6FDBEBFB-A33E-43E7-9DA0-4743953DFE36}" type="pres">
      <dgm:prSet presAssocID="{21DDB419-22B5-463B-9BCB-DB0D9F4ED9D4}" presName="node" presStyleLbl="node1" presStyleIdx="4" presStyleCnt="6" custLinFactNeighborX="24800" custLinFactNeighborY="-51691">
        <dgm:presLayoutVars>
          <dgm:bulletEnabled val="1"/>
        </dgm:presLayoutVars>
      </dgm:prSet>
      <dgm:spPr/>
      <dgm:t>
        <a:bodyPr/>
        <a:lstStyle/>
        <a:p>
          <a:endParaRPr lang="it-IT"/>
        </a:p>
      </dgm:t>
    </dgm:pt>
    <dgm:pt modelId="{7CA5F6D2-EBD6-4435-975B-2101B4A4DD1C}" type="pres">
      <dgm:prSet presAssocID="{6705F388-46D4-48CE-A2BE-6CA424588AFA}" presName="sibTrans" presStyleCnt="0"/>
      <dgm:spPr/>
    </dgm:pt>
    <dgm:pt modelId="{5D6D5AC8-64FB-4EB8-98D2-4E164224EA3F}" type="pres">
      <dgm:prSet presAssocID="{EB5D2600-0402-4A13-A710-6A14C6903F4B}" presName="node" presStyleLbl="node1" presStyleIdx="5" presStyleCnt="6" custLinFactX="-100000" custLinFactNeighborX="-119598" custLinFactNeighborY="50974">
        <dgm:presLayoutVars>
          <dgm:bulletEnabled val="1"/>
        </dgm:presLayoutVars>
      </dgm:prSet>
      <dgm:spPr/>
      <dgm:t>
        <a:bodyPr/>
        <a:lstStyle/>
        <a:p>
          <a:endParaRPr lang="it-IT"/>
        </a:p>
      </dgm:t>
    </dgm:pt>
  </dgm:ptLst>
  <dgm:cxnLst>
    <dgm:cxn modelId="{F3CC76E5-A658-4E16-8DF7-C175394B4656}" type="presOf" srcId="{D1EADDF8-B8B5-481C-9AF5-8AC3F69CCDE3}" destId="{863037E8-D053-4156-BDD1-C3B3FE5FB27B}" srcOrd="0" destOrd="0" presId="urn:microsoft.com/office/officeart/2005/8/layout/default"/>
    <dgm:cxn modelId="{1ED3DE88-8D3A-44AA-AE25-A0FFDF655E00}" srcId="{8FA6B938-46DF-4A8D-88F1-8C752C7CBDFD}" destId="{8432CA37-6728-4628-9D81-B6987786C186}" srcOrd="2" destOrd="0" parTransId="{1153B2E5-CE41-46A1-84F0-99EDBBFB13AC}" sibTransId="{EF258078-69B8-4477-BE58-96DD4B4D23B7}"/>
    <dgm:cxn modelId="{321C1626-3FD7-4868-9F53-2B7F670A79F3}" srcId="{8FA6B938-46DF-4A8D-88F1-8C752C7CBDFD}" destId="{EB5D2600-0402-4A13-A710-6A14C6903F4B}" srcOrd="5" destOrd="0" parTransId="{423E85FC-F71A-4CEA-B1CA-C8147ED18BB3}" sibTransId="{E90C249F-106D-420E-926E-82022CC3A4E9}"/>
    <dgm:cxn modelId="{BD25FFAE-CF14-4085-A80B-0032980D3EB4}" type="presOf" srcId="{21DDB419-22B5-463B-9BCB-DB0D9F4ED9D4}" destId="{6FDBEBFB-A33E-43E7-9DA0-4743953DFE36}" srcOrd="0" destOrd="0" presId="urn:microsoft.com/office/officeart/2005/8/layout/default"/>
    <dgm:cxn modelId="{0D2814B9-1319-48DD-A621-AEF1E1A41F0E}" srcId="{8FA6B938-46DF-4A8D-88F1-8C752C7CBDFD}" destId="{D1EADDF8-B8B5-481C-9AF5-8AC3F69CCDE3}" srcOrd="1" destOrd="0" parTransId="{ECC13A16-F640-467E-8A1D-CF114C8328B3}" sibTransId="{02F69A36-5A70-4D51-B42B-CAAF62601FBB}"/>
    <dgm:cxn modelId="{653419D3-165F-4795-BB39-DECD92E0A5B0}" type="presOf" srcId="{8432CA37-6728-4628-9D81-B6987786C186}" destId="{F4BDC1EF-4D19-457D-ABD4-B93ED9962FC6}" srcOrd="0" destOrd="0" presId="urn:microsoft.com/office/officeart/2005/8/layout/default"/>
    <dgm:cxn modelId="{65A3EF2C-1FAC-400A-A20A-6F2859754926}" type="presOf" srcId="{72CC5B24-4648-4F60-98DC-D1E5D38DF217}" destId="{43075D47-5438-4824-9CEC-4F1F99D34A22}" srcOrd="0" destOrd="0" presId="urn:microsoft.com/office/officeart/2005/8/layout/default"/>
    <dgm:cxn modelId="{74804BCE-7667-4EA0-A17A-4FF83B11C19E}" type="presOf" srcId="{15E10D45-536E-4FF4-B3DA-8ED7DE3E78DC}" destId="{29F9AF22-40CB-4B42-8086-0DC4D31FC6FC}" srcOrd="0" destOrd="0" presId="urn:microsoft.com/office/officeart/2005/8/layout/default"/>
    <dgm:cxn modelId="{6A70FB9A-8DAD-4CDE-A34A-4C6AD5471554}" srcId="{8FA6B938-46DF-4A8D-88F1-8C752C7CBDFD}" destId="{21DDB419-22B5-463B-9BCB-DB0D9F4ED9D4}" srcOrd="4" destOrd="0" parTransId="{348A0E75-783A-47C8-A37A-C8BBD7CE7988}" sibTransId="{6705F388-46D4-48CE-A2BE-6CA424588AFA}"/>
    <dgm:cxn modelId="{F43026C0-78AA-4370-8227-85AC7719B28D}" type="presOf" srcId="{8FA6B938-46DF-4A8D-88F1-8C752C7CBDFD}" destId="{96A1D4D3-B417-41D3-9CF8-1DED575A20FB}" srcOrd="0" destOrd="0" presId="urn:microsoft.com/office/officeart/2005/8/layout/default"/>
    <dgm:cxn modelId="{141E5241-CE19-4D05-B414-28A75A280813}" srcId="{8FA6B938-46DF-4A8D-88F1-8C752C7CBDFD}" destId="{72CC5B24-4648-4F60-98DC-D1E5D38DF217}" srcOrd="3" destOrd="0" parTransId="{FD14785A-D13E-4985-BA87-E0370E78F2B1}" sibTransId="{6F1C9333-130B-4795-89FB-5BC2ADCB2872}"/>
    <dgm:cxn modelId="{609C25BD-4B07-4F5C-BA68-BAAD8E05CDEA}" srcId="{8FA6B938-46DF-4A8D-88F1-8C752C7CBDFD}" destId="{15E10D45-536E-4FF4-B3DA-8ED7DE3E78DC}" srcOrd="0" destOrd="0" parTransId="{21E55A14-CFE6-499C-A333-3BBB8E223191}" sibTransId="{36D6B0CC-70BE-4AB3-885C-519FB79AF9F6}"/>
    <dgm:cxn modelId="{C2A9F3B6-78F6-4402-8F5B-456F1F0A6AAA}" type="presOf" srcId="{EB5D2600-0402-4A13-A710-6A14C6903F4B}" destId="{5D6D5AC8-64FB-4EB8-98D2-4E164224EA3F}" srcOrd="0" destOrd="0" presId="urn:microsoft.com/office/officeart/2005/8/layout/default"/>
    <dgm:cxn modelId="{BED8F65F-C271-4365-A4F3-20FB4403B723}" type="presParOf" srcId="{96A1D4D3-B417-41D3-9CF8-1DED575A20FB}" destId="{29F9AF22-40CB-4B42-8086-0DC4D31FC6FC}" srcOrd="0" destOrd="0" presId="urn:microsoft.com/office/officeart/2005/8/layout/default"/>
    <dgm:cxn modelId="{1DA75F6C-C7A6-4997-8897-E8EFFF011482}" type="presParOf" srcId="{96A1D4D3-B417-41D3-9CF8-1DED575A20FB}" destId="{52B8F3BC-8D1D-4B23-91DA-5E1E9AF88D42}" srcOrd="1" destOrd="0" presId="urn:microsoft.com/office/officeart/2005/8/layout/default"/>
    <dgm:cxn modelId="{2B1C3577-416C-4B7E-A109-EB28CA6BBFDC}" type="presParOf" srcId="{96A1D4D3-B417-41D3-9CF8-1DED575A20FB}" destId="{863037E8-D053-4156-BDD1-C3B3FE5FB27B}" srcOrd="2" destOrd="0" presId="urn:microsoft.com/office/officeart/2005/8/layout/default"/>
    <dgm:cxn modelId="{8FD20108-9549-4DC4-A84C-DE5221951A5F}" type="presParOf" srcId="{96A1D4D3-B417-41D3-9CF8-1DED575A20FB}" destId="{B39C0D87-1170-47C3-9A89-D5FD00A6DA91}" srcOrd="3" destOrd="0" presId="urn:microsoft.com/office/officeart/2005/8/layout/default"/>
    <dgm:cxn modelId="{421D5A36-FE9D-4536-B8F5-061CDE4E63C3}" type="presParOf" srcId="{96A1D4D3-B417-41D3-9CF8-1DED575A20FB}" destId="{F4BDC1EF-4D19-457D-ABD4-B93ED9962FC6}" srcOrd="4" destOrd="0" presId="urn:microsoft.com/office/officeart/2005/8/layout/default"/>
    <dgm:cxn modelId="{E74645E8-0DE1-4334-B105-833A549DE86D}" type="presParOf" srcId="{96A1D4D3-B417-41D3-9CF8-1DED575A20FB}" destId="{B4FCC570-F1CC-44F6-9BAB-913B0FD6428D}" srcOrd="5" destOrd="0" presId="urn:microsoft.com/office/officeart/2005/8/layout/default"/>
    <dgm:cxn modelId="{E9D22244-B77A-48C9-B8BB-F6752DCF4462}" type="presParOf" srcId="{96A1D4D3-B417-41D3-9CF8-1DED575A20FB}" destId="{43075D47-5438-4824-9CEC-4F1F99D34A22}" srcOrd="6" destOrd="0" presId="urn:microsoft.com/office/officeart/2005/8/layout/default"/>
    <dgm:cxn modelId="{97357E0B-5CED-4050-845B-1E15DCC5E610}" type="presParOf" srcId="{96A1D4D3-B417-41D3-9CF8-1DED575A20FB}" destId="{ACC61C01-8277-4D7F-B1EC-ACDD2065AECC}" srcOrd="7" destOrd="0" presId="urn:microsoft.com/office/officeart/2005/8/layout/default"/>
    <dgm:cxn modelId="{463B1AD6-6D02-457B-9290-40C224E72AC1}" type="presParOf" srcId="{96A1D4D3-B417-41D3-9CF8-1DED575A20FB}" destId="{6FDBEBFB-A33E-43E7-9DA0-4743953DFE36}" srcOrd="8" destOrd="0" presId="urn:microsoft.com/office/officeart/2005/8/layout/default"/>
    <dgm:cxn modelId="{746B86B3-D3F5-400C-B560-AC17E3E11E42}" type="presParOf" srcId="{96A1D4D3-B417-41D3-9CF8-1DED575A20FB}" destId="{7CA5F6D2-EBD6-4435-975B-2101B4A4DD1C}" srcOrd="9" destOrd="0" presId="urn:microsoft.com/office/officeart/2005/8/layout/default"/>
    <dgm:cxn modelId="{F5F6C7EC-577E-4BDB-9ACE-F8FE4B0D7CDF}" type="presParOf" srcId="{96A1D4D3-B417-41D3-9CF8-1DED575A20FB}" destId="{5D6D5AC8-64FB-4EB8-98D2-4E164224EA3F}"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F9AF22-40CB-4B42-8086-0DC4D31FC6FC}">
      <dsp:nvSpPr>
        <dsp:cNvPr id="0" name=""/>
        <dsp:cNvSpPr/>
      </dsp:nvSpPr>
      <dsp:spPr>
        <a:xfrm>
          <a:off x="10338" y="0"/>
          <a:ext cx="2571749" cy="1543050"/>
        </a:xfrm>
        <a:prstGeom prst="rect">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it-IT" sz="800" kern="1200" dirty="0"/>
        </a:p>
      </dsp:txBody>
      <dsp:txXfrm>
        <a:off x="10338" y="0"/>
        <a:ext cx="2571749" cy="1543050"/>
      </dsp:txXfrm>
    </dsp:sp>
    <dsp:sp modelId="{863037E8-D053-4156-BDD1-C3B3FE5FB27B}">
      <dsp:nvSpPr>
        <dsp:cNvPr id="0" name=""/>
        <dsp:cNvSpPr/>
      </dsp:nvSpPr>
      <dsp:spPr>
        <a:xfrm>
          <a:off x="3466719" y="32786"/>
          <a:ext cx="2571749" cy="1543050"/>
        </a:xfrm>
        <a:prstGeom prst="rect">
          <a:avLst/>
        </a:prstGeom>
        <a:blipFill rotWithShape="0">
          <a:blip xmlns:r="http://schemas.openxmlformats.org/officeDocument/2006/relationships" r:embed="rId2"/>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it-IT" sz="800" kern="1200" dirty="0"/>
        </a:p>
      </dsp:txBody>
      <dsp:txXfrm>
        <a:off x="3466719" y="32786"/>
        <a:ext cx="2571749" cy="1543050"/>
      </dsp:txXfrm>
    </dsp:sp>
    <dsp:sp modelId="{F4BDC1EF-4D19-457D-ABD4-B93ED9962FC6}">
      <dsp:nvSpPr>
        <dsp:cNvPr id="0" name=""/>
        <dsp:cNvSpPr/>
      </dsp:nvSpPr>
      <dsp:spPr>
        <a:xfrm>
          <a:off x="3466718" y="3028949"/>
          <a:ext cx="2571749" cy="1543050"/>
        </a:xfrm>
        <a:prstGeom prst="rect">
          <a:avLst/>
        </a:prstGeom>
        <a:blipFill rotWithShape="0">
          <a:blip xmlns:r="http://schemas.openxmlformats.org/officeDocument/2006/relationships" r:embed="rId3"/>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it-IT" sz="800" kern="1200" dirty="0"/>
        </a:p>
      </dsp:txBody>
      <dsp:txXfrm>
        <a:off x="3466718" y="3028949"/>
        <a:ext cx="2571749" cy="1543050"/>
      </dsp:txXfrm>
    </dsp:sp>
    <dsp:sp modelId="{43075D47-5438-4824-9CEC-4F1F99D34A22}">
      <dsp:nvSpPr>
        <dsp:cNvPr id="0" name=""/>
        <dsp:cNvSpPr/>
      </dsp:nvSpPr>
      <dsp:spPr>
        <a:xfrm>
          <a:off x="10338" y="1616969"/>
          <a:ext cx="2571749" cy="1543050"/>
        </a:xfrm>
        <a:prstGeom prst="rect">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it-IT" sz="800" kern="1200" dirty="0"/>
        </a:p>
      </dsp:txBody>
      <dsp:txXfrm>
        <a:off x="10338" y="1616969"/>
        <a:ext cx="2571749" cy="1543050"/>
      </dsp:txXfrm>
    </dsp:sp>
    <dsp:sp modelId="{6FDBEBFB-A33E-43E7-9DA0-4743953DFE36}">
      <dsp:nvSpPr>
        <dsp:cNvPr id="0" name=""/>
        <dsp:cNvSpPr/>
      </dsp:nvSpPr>
      <dsp:spPr>
        <a:xfrm>
          <a:off x="3466719" y="1616969"/>
          <a:ext cx="2571749" cy="1543050"/>
        </a:xfrm>
        <a:prstGeom prst="rect">
          <a:avLst/>
        </a:prstGeom>
        <a:blipFill rotWithShape="0">
          <a:blip xmlns:r="http://schemas.openxmlformats.org/officeDocument/2006/relationships" r:embed="rId4"/>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it-IT" sz="800" kern="1200" dirty="0"/>
        </a:p>
      </dsp:txBody>
      <dsp:txXfrm>
        <a:off x="3466719" y="1616969"/>
        <a:ext cx="2571749" cy="1543050"/>
      </dsp:txXfrm>
    </dsp:sp>
    <dsp:sp modelId="{5D6D5AC8-64FB-4EB8-98D2-4E164224EA3F}">
      <dsp:nvSpPr>
        <dsp:cNvPr id="0" name=""/>
        <dsp:cNvSpPr/>
      </dsp:nvSpPr>
      <dsp:spPr>
        <a:xfrm>
          <a:off x="10338" y="3028949"/>
          <a:ext cx="2571749" cy="1543050"/>
        </a:xfrm>
        <a:prstGeom prst="rect">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t-IT" sz="6500" kern="1200" dirty="0"/>
        </a:p>
      </dsp:txBody>
      <dsp:txXfrm>
        <a:off x="10338" y="302894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16" name="Segnaposto numero diapositiva 15"/>
          <p:cNvSpPr>
            <a:spLocks noGrp="1"/>
          </p:cNvSpPr>
          <p:nvPr>
            <p:ph type="sldNum" sz="quarter" idx="11"/>
          </p:nvPr>
        </p:nvSpPr>
        <p:spPr/>
        <p:txBody>
          <a:bodyPr/>
          <a:lstStyle/>
          <a:p>
            <a:fld id="{CF206B88-4898-490F-82C3-994016BB9C56}"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206B88-4898-490F-82C3-994016BB9C5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206B88-4898-490F-82C3-994016BB9C5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FFC84BF4-90B2-4AFA-B553-0A79D32AAAD6}" type="datetimeFigureOut">
              <a:rPr lang="it-IT" smtClean="0"/>
              <a:pPr/>
              <a:t>28/11/2011</a:t>
            </a:fld>
            <a:endParaRPr lang="it-IT"/>
          </a:p>
        </p:txBody>
      </p:sp>
      <p:sp>
        <p:nvSpPr>
          <p:cNvPr id="15" name="Segnaposto numero diapositiva 14"/>
          <p:cNvSpPr>
            <a:spLocks noGrp="1"/>
          </p:cNvSpPr>
          <p:nvPr>
            <p:ph type="sldNum" sz="quarter" idx="15"/>
          </p:nvPr>
        </p:nvSpPr>
        <p:spPr/>
        <p:txBody>
          <a:bodyPr/>
          <a:lstStyle>
            <a:lvl1pPr algn="ctr">
              <a:defRPr/>
            </a:lvl1pPr>
          </a:lstStyle>
          <a:p>
            <a:fld id="{CF206B88-4898-490F-82C3-994016BB9C56}"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206B88-4898-490F-82C3-994016BB9C56}"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206B88-4898-490F-82C3-994016BB9C56}"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CF206B88-4898-490F-82C3-994016BB9C56}"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F206B88-4898-490F-82C3-994016BB9C56}"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F206B88-4898-490F-82C3-994016BB9C5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FFC84BF4-90B2-4AFA-B553-0A79D32AAAD6}" type="datetimeFigureOut">
              <a:rPr lang="it-IT" smtClean="0"/>
              <a:pPr/>
              <a:t>28/11/2011</a:t>
            </a:fld>
            <a:endParaRPr lang="it-IT"/>
          </a:p>
        </p:txBody>
      </p:sp>
      <p:sp>
        <p:nvSpPr>
          <p:cNvPr id="9" name="Segnaposto numero diapositiva 8"/>
          <p:cNvSpPr>
            <a:spLocks noGrp="1"/>
          </p:cNvSpPr>
          <p:nvPr>
            <p:ph type="sldNum" sz="quarter" idx="15"/>
          </p:nvPr>
        </p:nvSpPr>
        <p:spPr/>
        <p:txBody>
          <a:bodyPr/>
          <a:lstStyle/>
          <a:p>
            <a:fld id="{CF206B88-4898-490F-82C3-994016BB9C56}"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FFC84BF4-90B2-4AFA-B553-0A79D32AAAD6}" type="datetimeFigureOut">
              <a:rPr lang="it-IT" smtClean="0"/>
              <a:pPr/>
              <a:t>28/11/2011</a:t>
            </a:fld>
            <a:endParaRPr lang="it-IT"/>
          </a:p>
        </p:txBody>
      </p:sp>
      <p:sp>
        <p:nvSpPr>
          <p:cNvPr id="9" name="Segnaposto numero diapositiva 8"/>
          <p:cNvSpPr>
            <a:spLocks noGrp="1"/>
          </p:cNvSpPr>
          <p:nvPr>
            <p:ph type="sldNum" sz="quarter" idx="11"/>
          </p:nvPr>
        </p:nvSpPr>
        <p:spPr/>
        <p:txBody>
          <a:bodyPr/>
          <a:lstStyle/>
          <a:p>
            <a:fld id="{CF206B88-4898-490F-82C3-994016BB9C56}"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FC84BF4-90B2-4AFA-B553-0A79D32AAAD6}" type="datetimeFigureOut">
              <a:rPr lang="it-IT" smtClean="0"/>
              <a:pPr/>
              <a:t>28/11/2011</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206B88-4898-490F-82C3-994016BB9C56}"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7200" y="4581128"/>
            <a:ext cx="8305800" cy="504056"/>
          </a:xfrm>
        </p:spPr>
        <p:txBody>
          <a:bodyPr/>
          <a:lstStyle/>
          <a:p>
            <a:r>
              <a:rPr lang="it-IT" dirty="0" smtClean="0"/>
              <a:t>Prof.ssa Barbara Floridia</a:t>
            </a:r>
            <a:endParaRPr lang="it-IT" dirty="0"/>
          </a:p>
        </p:txBody>
      </p:sp>
      <p:sp>
        <p:nvSpPr>
          <p:cNvPr id="2" name="Titolo 1"/>
          <p:cNvSpPr>
            <a:spLocks noGrp="1"/>
          </p:cNvSpPr>
          <p:nvPr>
            <p:ph type="ctrTitle"/>
          </p:nvPr>
        </p:nvSpPr>
        <p:spPr/>
        <p:txBody>
          <a:bodyPr/>
          <a:lstStyle/>
          <a:p>
            <a:r>
              <a:rPr lang="it-IT" dirty="0" smtClean="0"/>
              <a:t>I  soldi non fanno la felicità (?)</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r>
              <a:rPr lang="it-IT" dirty="0" smtClean="0"/>
              <a:t>Ho trovato una sola cosa per la quale in Europa non viene ancora richiesto denaro e che ciascuno può usare nella quantità che vuole: l'aria da respirare. Credo però che si tratti solo di una dimenticanza, e non esito ad affermare che se in Europa qualcuno udisse queste mie parole, subito penserebbe a far incassare metallo rotondo e carta pesante anche per questo. Poiché tutti gli europei sono continuamente alla ricerca di nuovi motivi per pretendere denaro. </a:t>
            </a:r>
          </a:p>
          <a:p>
            <a:r>
              <a:rPr lang="it-IT" dirty="0" smtClean="0"/>
              <a:t>Senza denaro in Europa sei un uomo senza testa, un uomo senza membra. Un niente. Devi avere denaro. Ne hai bisogno per il cibo, per l'acqua da bere, per il sonno. Quanto più denaro possiedi, tanto migliore è la tua vita. Se hai denaro puoi avere in cambio tutto il tabacco che vuoi, gli anelli o i panni più belli. Hai molto denaro? Puoi avere molto. Perciò tutti ne vogliono avere molto. E ciascuno vuole averne di più degli altri. Da qui l'avidità e l'occhio teso al denaro in ogni ora del giorno. Getta un tondo metallo nella sabbia e i bambini vi si lanceranno sopra, lotteranno fra di loro per prenderlo e chi lo afferra e lo tiene, il vincitore, è felice. Ma raramente qualcuno getta denaro nella sabbia. </a:t>
            </a:r>
          </a:p>
          <a:p>
            <a:r>
              <a:rPr lang="it-IT" dirty="0" smtClean="0"/>
              <a:t>Da dove viene il denaro? Come puoi arrivare ad avere tanto denaro? Oh, in molte e diverse maniere, facili e difficili. Quando tagli i capelli a un tuo fratello, quando gli strappi le erbacce davanti alla capanna, quando conduci una canoa sull'acqua, quando hai un pensiero importante. Sì, per amore di giustizia va detto: anche se tutto richiede molta carta pesante e metallo rotondo, è anche facile ottenerne per tutto ciò che fai. Basta che tu ti dia da fare, cosa che in Europa si chiama lavorare. «Lavora e avrai denaro», dice una delle regole degli europei. </a:t>
            </a:r>
          </a:p>
          <a:p>
            <a:endParaRPr lang="it-IT" dirty="0"/>
          </a:p>
        </p:txBody>
      </p:sp>
      <p:sp>
        <p:nvSpPr>
          <p:cNvPr id="3" name="Titolo 2"/>
          <p:cNvSpPr>
            <a:spLocks noGrp="1"/>
          </p:cNvSpPr>
          <p:nvPr>
            <p:ph type="title"/>
          </p:nvPr>
        </p:nvSpPr>
        <p:spPr/>
        <p:txBody>
          <a:bodyPr/>
          <a:lstStyle/>
          <a:p>
            <a:r>
              <a:rPr lang="it-IT" dirty="0" smtClean="0"/>
              <a:t>Lavora e avrai denaro …</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25000" lnSpcReduction="20000"/>
          </a:bodyPr>
          <a:lstStyle/>
          <a:p>
            <a:r>
              <a:rPr lang="it-IT" sz="5600" dirty="0" smtClean="0"/>
              <a:t>Un pescatore torna a casa con la sua barca e incontra un ECONOMISTA, un esperto che opera nel mondo degli affari. L’esperto gli chiede come mai è rientrato così presto. Il pescatore risponde che avrebbe potuto trattenersi più a lungo, ma che aveva pescato quanto bastava per provvedere alla famiglia.</a:t>
            </a:r>
            <a:br>
              <a:rPr lang="it-IT" sz="5600" dirty="0" smtClean="0"/>
            </a:br>
            <a:r>
              <a:rPr lang="it-IT" sz="5600" dirty="0" smtClean="0"/>
              <a:t>“Mi dica un po’, come impiega il suo tempo?”, chiede l’esperto. Il pescatore risponde: “Beh, vado un po’ a pesca. Gioco con i miei figli. Ci facciamo tutti un riposino pomeridiano quando fa caldo. La sera ceniamo insieme. Più tardi mi godo un po’ di musica con gli amici, ecc”. L’esperto lo interrompe: “Senta, ho una laurea e ho studiato queste cose. Vorrei aiutarla. Dovrebbe trascorrere più tempo a pescare. Guadagnerebbe di più e in poco tempo sarebbe in grado di acquistare una barca più grande di questa piroga. Con una barca più grande guadagnerebbe ancora di più e presto potrebbe avere una flottiglia di motopescherecci”.</a:t>
            </a:r>
          </a:p>
          <a:p>
            <a:r>
              <a:rPr lang="it-IT" sz="5600" dirty="0" smtClean="0"/>
              <a:t>“E poi?”, domanda il pescatore.</a:t>
            </a:r>
          </a:p>
          <a:p>
            <a:r>
              <a:rPr lang="it-IT" sz="5600" dirty="0" smtClean="0"/>
              <a:t>“Poi, invece di vendere il pesce a un intermediario, potrebbe trattare direttamente con lo stabilimento che lo lavora o addirittura mettere su un’industria di prodotti ittici. Potrebbe lasciare il villaggio e trasferirsi a Cotonou, a Parigi o a New York, e dirigere l’azienda da lì. Potrebbe perfino valutare la possibilità di quotare le sue azioni in borsa e diventare miliardario”. “Quanto tempo richiederebbe tutto questo?”, chiede il pescatore. “Più o meno dai 15 ai 20 anni”, risponde l’esperto.</a:t>
            </a:r>
          </a:p>
          <a:p>
            <a:r>
              <a:rPr lang="it-IT" sz="5600" dirty="0" smtClean="0"/>
              <a:t>“E poi?”, continua il pescatore</a:t>
            </a:r>
            <a:r>
              <a:rPr lang="it-IT" sz="5600" dirty="0" smtClean="0"/>
              <a:t>.</a:t>
            </a:r>
            <a:endParaRPr lang="it-IT" sz="5600" dirty="0" smtClean="0"/>
          </a:p>
          <a:p>
            <a:r>
              <a:rPr lang="it-IT" sz="5600" dirty="0" smtClean="0"/>
              <a:t>“È a questo punto che la vita si fa interessante”, spiega l’esperto. “Poi potrebbe andare in pensione. Potrebbe lasciarsi alle spalle il trambusto della città e ritirarsi in qualche villaggio sperduto”.</a:t>
            </a:r>
          </a:p>
          <a:p>
            <a:r>
              <a:rPr lang="it-IT" sz="5600" dirty="0" smtClean="0"/>
              <a:t>“E poi?”, chiede il pescatore.</a:t>
            </a:r>
          </a:p>
          <a:p>
            <a:r>
              <a:rPr lang="it-IT" sz="5600" dirty="0" smtClean="0"/>
              <a:t>“Poi avrebbe il tempo di andare un po’ a pesca, di giocare con i figli, di farsi un riposino pomeridiano quando fa caldo, di cenare con la famiglia e di godersi un po’ di musica con gli amici”.</a:t>
            </a:r>
          </a:p>
          <a:p>
            <a:r>
              <a:rPr lang="it-IT" sz="5600" dirty="0" smtClean="0"/>
              <a:t> </a:t>
            </a:r>
          </a:p>
          <a:p>
            <a:r>
              <a:rPr lang="it-IT" sz="5600" dirty="0" smtClean="0"/>
              <a:t>	</a:t>
            </a:r>
          </a:p>
          <a:p>
            <a:r>
              <a:rPr lang="it-IT" dirty="0" smtClean="0"/>
              <a:t> </a:t>
            </a:r>
          </a:p>
          <a:p>
            <a:endParaRPr lang="it-IT" dirty="0" smtClean="0"/>
          </a:p>
        </p:txBody>
      </p:sp>
      <p:sp>
        <p:nvSpPr>
          <p:cNvPr id="3" name="Titolo 2"/>
          <p:cNvSpPr>
            <a:spLocks noGrp="1"/>
          </p:cNvSpPr>
          <p:nvPr>
            <p:ph type="title"/>
          </p:nvPr>
        </p:nvSpPr>
        <p:spPr/>
        <p:txBody>
          <a:bodyPr/>
          <a:lstStyle/>
          <a:p>
            <a:r>
              <a:rPr lang="it-IT" dirty="0" smtClean="0"/>
              <a:t>Il tempo è denaro</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moneta romana.jpg"/>
          <p:cNvPicPr>
            <a:picLocks noGrp="1" noChangeAspect="1"/>
          </p:cNvPicPr>
          <p:nvPr>
            <p:ph idx="1"/>
          </p:nvPr>
        </p:nvPicPr>
        <p:blipFill>
          <a:blip r:embed="rId2" cstate="print"/>
          <a:stretch>
            <a:fillRect/>
          </a:stretch>
        </p:blipFill>
        <p:spPr>
          <a:xfrm>
            <a:off x="5724128" y="4005064"/>
            <a:ext cx="2590403" cy="2111871"/>
          </a:xfrm>
        </p:spPr>
      </p:pic>
      <p:sp>
        <p:nvSpPr>
          <p:cNvPr id="3" name="Titolo 2"/>
          <p:cNvSpPr>
            <a:spLocks noGrp="1"/>
          </p:cNvSpPr>
          <p:nvPr>
            <p:ph type="title"/>
          </p:nvPr>
        </p:nvSpPr>
        <p:spPr>
          <a:xfrm>
            <a:off x="457200" y="980728"/>
            <a:ext cx="8229600" cy="5256584"/>
          </a:xfrm>
        </p:spPr>
        <p:txBody>
          <a:bodyPr>
            <a:normAutofit fontScale="90000"/>
          </a:bodyPr>
          <a:lstStyle/>
          <a:p>
            <a:r>
              <a:rPr lang="it-IT" sz="3200" dirty="0" smtClean="0"/>
              <a:t>Il termine </a:t>
            </a:r>
            <a:r>
              <a:rPr lang="it-IT" sz="3200" b="1" i="1" dirty="0" smtClean="0"/>
              <a:t>soldo</a:t>
            </a:r>
            <a:r>
              <a:rPr lang="it-IT" sz="3200" b="1" dirty="0" smtClean="0"/>
              <a:t> </a:t>
            </a:r>
            <a:r>
              <a:rPr lang="it-IT" sz="3200" dirty="0" smtClean="0"/>
              <a:t>deriva da </a:t>
            </a:r>
            <a:r>
              <a:rPr lang="it-IT" sz="3200" b="1" i="1" dirty="0" err="1" smtClean="0"/>
              <a:t>solidus</a:t>
            </a:r>
            <a:r>
              <a:rPr lang="it-IT" sz="3200" dirty="0" smtClean="0"/>
              <a:t/>
            </a:r>
            <a:br>
              <a:rPr lang="it-IT" sz="3200" dirty="0" smtClean="0"/>
            </a:br>
            <a:r>
              <a:rPr lang="it-IT" sz="3200" dirty="0" smtClean="0"/>
              <a:t>In età imperiale il </a:t>
            </a:r>
            <a:r>
              <a:rPr lang="it-IT" sz="3200" dirty="0" err="1" smtClean="0"/>
              <a:t>solidus</a:t>
            </a:r>
            <a:r>
              <a:rPr lang="it-IT" sz="3200" dirty="0" smtClean="0"/>
              <a:t> era una moneta d’oro</a:t>
            </a:r>
            <a:r>
              <a:rPr lang="it-IT" sz="3200" dirty="0" smtClean="0"/>
              <a:t>.</a:t>
            </a:r>
            <a:br>
              <a:rPr lang="it-IT" sz="3200" dirty="0" smtClean="0"/>
            </a:br>
            <a:r>
              <a:rPr lang="it-IT" sz="3200" dirty="0" smtClean="0"/>
              <a:t/>
            </a:r>
            <a:br>
              <a:rPr lang="it-IT" sz="3200" dirty="0" smtClean="0"/>
            </a:br>
            <a:r>
              <a:rPr lang="it-IT" sz="3200" dirty="0" smtClean="0"/>
              <a:t>Il termine </a:t>
            </a:r>
            <a:r>
              <a:rPr lang="it-IT" sz="3200" b="1" i="1" dirty="0" smtClean="0"/>
              <a:t>moneta</a:t>
            </a:r>
            <a:r>
              <a:rPr lang="it-IT" sz="3200" dirty="0" smtClean="0"/>
              <a:t> deriva dalla dea Giunone Moneta, </a:t>
            </a:r>
            <a:br>
              <a:rPr lang="it-IT" sz="3200" dirty="0" smtClean="0"/>
            </a:br>
            <a:r>
              <a:rPr lang="it-IT" sz="3200" dirty="0" smtClean="0"/>
              <a:t>Questa moneta utilizzata nel tardo impero fu </a:t>
            </a:r>
            <a:r>
              <a:rPr lang="it-IT" sz="3200" dirty="0" smtClean="0"/>
              <a:t>il </a:t>
            </a:r>
            <a:r>
              <a:rPr lang="it-IT" sz="3200" dirty="0" smtClean="0"/>
              <a:t>primo esperimento di valuta paneuropea.</a:t>
            </a:r>
            <a:br>
              <a:rPr lang="it-IT" sz="3200" dirty="0" smtClean="0"/>
            </a:br>
            <a:r>
              <a:rPr lang="it-IT" sz="3200" dirty="0" smtClean="0"/>
              <a:t/>
            </a:r>
            <a:br>
              <a:rPr lang="it-IT" sz="3200" dirty="0" smtClean="0"/>
            </a:br>
            <a:r>
              <a:rPr lang="it-IT" sz="3200" dirty="0" smtClean="0"/>
              <a:t/>
            </a:r>
            <a:br>
              <a:rPr lang="it-IT" sz="3200" dirty="0" smtClean="0"/>
            </a:br>
            <a:r>
              <a:rPr lang="it-IT" sz="3200" dirty="0" smtClean="0"/>
              <a:t/>
            </a:r>
            <a:br>
              <a:rPr lang="it-IT" sz="3200" dirty="0" smtClean="0"/>
            </a:br>
            <a:r>
              <a:rPr lang="it-IT" sz="3200" dirty="0" smtClean="0"/>
              <a:t/>
            </a:r>
            <a:br>
              <a:rPr lang="it-IT" sz="3200" dirty="0" smtClean="0"/>
            </a:br>
            <a:endParaRPr lang="it-IT" sz="3200" dirty="0"/>
          </a:p>
        </p:txBody>
      </p:sp>
      <p:sp>
        <p:nvSpPr>
          <p:cNvPr id="5" name="Freccia in giù 4"/>
          <p:cNvSpPr/>
          <p:nvPr/>
        </p:nvSpPr>
        <p:spPr>
          <a:xfrm>
            <a:off x="5364088" y="2276872"/>
            <a:ext cx="648072" cy="432048"/>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537" y="1524000"/>
          <a:ext cx="8291264" cy="3474720"/>
        </p:xfrm>
        <a:graphic>
          <a:graphicData uri="http://schemas.openxmlformats.org/drawingml/2006/table">
            <a:tbl>
              <a:tblPr firstRow="1" bandRow="1">
                <a:tableStyleId>{5C22544A-7EE6-4342-B048-85BDC9FD1C3A}</a:tableStyleId>
              </a:tblPr>
              <a:tblGrid>
                <a:gridCol w="4176464"/>
                <a:gridCol w="4114800"/>
              </a:tblGrid>
              <a:tr h="370840">
                <a:tc>
                  <a:txBody>
                    <a:bodyPr/>
                    <a:lstStyle/>
                    <a:p>
                      <a:r>
                        <a:rPr lang="it-IT" sz="2400" dirty="0" smtClean="0"/>
                        <a:t>EPOCA</a:t>
                      </a:r>
                      <a:endParaRPr lang="it-IT" sz="2400" dirty="0"/>
                    </a:p>
                  </a:txBody>
                  <a:tcPr/>
                </a:tc>
                <a:tc>
                  <a:txBody>
                    <a:bodyPr/>
                    <a:lstStyle/>
                    <a:p>
                      <a:r>
                        <a:rPr lang="it-IT" sz="2400" dirty="0" smtClean="0"/>
                        <a:t>TERMINI UTILIZZATI</a:t>
                      </a:r>
                      <a:endParaRPr lang="it-IT" sz="2400" dirty="0"/>
                    </a:p>
                  </a:txBody>
                  <a:tcPr/>
                </a:tc>
              </a:tr>
              <a:tr h="370840">
                <a:tc>
                  <a:txBody>
                    <a:bodyPr/>
                    <a:lstStyle/>
                    <a:p>
                      <a:r>
                        <a:rPr lang="it-IT" sz="2400" dirty="0" smtClean="0"/>
                        <a:t>MONDO GRECO</a:t>
                      </a:r>
                      <a:endParaRPr lang="it-IT" sz="2400" dirty="0"/>
                    </a:p>
                  </a:txBody>
                  <a:tcPr/>
                </a:tc>
                <a:tc>
                  <a:txBody>
                    <a:bodyPr/>
                    <a:lstStyle/>
                    <a:p>
                      <a:r>
                        <a:rPr lang="it-IT" sz="2400" dirty="0" smtClean="0"/>
                        <a:t>Dracma,</a:t>
                      </a:r>
                      <a:r>
                        <a:rPr lang="it-IT" sz="2400" dirty="0" err="1" smtClean="0"/>
                        <a:t>littra</a:t>
                      </a:r>
                      <a:r>
                        <a:rPr lang="it-IT" sz="2400" dirty="0" smtClean="0"/>
                        <a:t>,mina, talento</a:t>
                      </a:r>
                      <a:endParaRPr lang="it-IT" sz="2400" dirty="0"/>
                    </a:p>
                  </a:txBody>
                  <a:tcPr/>
                </a:tc>
              </a:tr>
              <a:tr h="370840">
                <a:tc>
                  <a:txBody>
                    <a:bodyPr/>
                    <a:lstStyle/>
                    <a:p>
                      <a:r>
                        <a:rPr lang="it-IT" sz="2400" dirty="0" smtClean="0"/>
                        <a:t>ROMA REPUBBLICANA</a:t>
                      </a:r>
                      <a:endParaRPr lang="it-IT" sz="2400" dirty="0"/>
                    </a:p>
                  </a:txBody>
                  <a:tcPr/>
                </a:tc>
                <a:tc>
                  <a:txBody>
                    <a:bodyPr/>
                    <a:lstStyle/>
                    <a:p>
                      <a:r>
                        <a:rPr lang="it-IT" sz="2400" dirty="0" smtClean="0"/>
                        <a:t>Asse,oncia,aureo,denaro,sesterzio</a:t>
                      </a:r>
                      <a:endParaRPr lang="it-IT" sz="2400" dirty="0"/>
                    </a:p>
                  </a:txBody>
                  <a:tcPr/>
                </a:tc>
              </a:tr>
              <a:tr h="370840">
                <a:tc>
                  <a:txBody>
                    <a:bodyPr/>
                    <a:lstStyle/>
                    <a:p>
                      <a:r>
                        <a:rPr lang="it-IT" sz="2400" dirty="0" smtClean="0"/>
                        <a:t>ROMA IMPERIALE</a:t>
                      </a:r>
                      <a:endParaRPr lang="it-IT" sz="2400" dirty="0"/>
                    </a:p>
                  </a:txBody>
                  <a:tcPr/>
                </a:tc>
                <a:tc>
                  <a:txBody>
                    <a:bodyPr/>
                    <a:lstStyle/>
                    <a:p>
                      <a:r>
                        <a:rPr lang="it-IT" sz="2400" dirty="0" smtClean="0"/>
                        <a:t>Nomisma,solido</a:t>
                      </a:r>
                      <a:endParaRPr lang="it-IT" sz="2400" dirty="0"/>
                    </a:p>
                  </a:txBody>
                  <a:tcPr/>
                </a:tc>
              </a:tr>
              <a:tr h="370840">
                <a:tc>
                  <a:txBody>
                    <a:bodyPr/>
                    <a:lstStyle/>
                    <a:p>
                      <a:r>
                        <a:rPr lang="it-IT" sz="2400" dirty="0" smtClean="0"/>
                        <a:t>ETA’ BIZANTINA</a:t>
                      </a:r>
                      <a:endParaRPr lang="it-IT" sz="2400" dirty="0"/>
                    </a:p>
                  </a:txBody>
                  <a:tcPr/>
                </a:tc>
                <a:tc>
                  <a:txBody>
                    <a:bodyPr/>
                    <a:lstStyle/>
                    <a:p>
                      <a:r>
                        <a:rPr lang="it-IT" sz="2400" dirty="0" err="1" smtClean="0"/>
                        <a:t>Follaro</a:t>
                      </a:r>
                      <a:r>
                        <a:rPr lang="it-IT" sz="2400" dirty="0" smtClean="0"/>
                        <a:t>,bisonte,</a:t>
                      </a:r>
                      <a:r>
                        <a:rPr lang="it-IT" sz="2400" dirty="0" err="1" smtClean="0"/>
                        <a:t>nummo</a:t>
                      </a:r>
                      <a:endParaRPr lang="it-IT" sz="2400" dirty="0"/>
                    </a:p>
                  </a:txBody>
                  <a:tcPr/>
                </a:tc>
              </a:tr>
              <a:tr h="370840">
                <a:tc>
                  <a:txBody>
                    <a:bodyPr/>
                    <a:lstStyle/>
                    <a:p>
                      <a:r>
                        <a:rPr lang="it-IT" sz="2400" dirty="0" smtClean="0"/>
                        <a:t>DAL </a:t>
                      </a:r>
                      <a:r>
                        <a:rPr lang="it-IT" sz="2400" dirty="0" err="1" smtClean="0"/>
                        <a:t>MEDIOEVO…</a:t>
                      </a:r>
                      <a:endParaRPr lang="it-IT" sz="2400" dirty="0"/>
                    </a:p>
                  </a:txBody>
                  <a:tcPr/>
                </a:tc>
                <a:tc>
                  <a:txBody>
                    <a:bodyPr/>
                    <a:lstStyle/>
                    <a:p>
                      <a:r>
                        <a:rPr lang="it-IT" sz="2400" dirty="0" err="1" smtClean="0"/>
                        <a:t>Augustale</a:t>
                      </a:r>
                      <a:r>
                        <a:rPr lang="it-IT" sz="2400" dirty="0" smtClean="0"/>
                        <a:t>,baiocco,ducato,grano,soldo </a:t>
                      </a:r>
                      <a:endParaRPr lang="it-IT" sz="2400" dirty="0"/>
                    </a:p>
                  </a:txBody>
                  <a:tcPr/>
                </a:tc>
              </a:tr>
            </a:tbl>
          </a:graphicData>
        </a:graphic>
      </p:graphicFrame>
      <p:sp>
        <p:nvSpPr>
          <p:cNvPr id="3" name="Titolo 2"/>
          <p:cNvSpPr>
            <a:spLocks noGrp="1"/>
          </p:cNvSpPr>
          <p:nvPr>
            <p:ph type="title"/>
          </p:nvPr>
        </p:nvSpPr>
        <p:spPr/>
        <p:txBody>
          <a:bodyPr/>
          <a:lstStyle/>
          <a:p>
            <a:r>
              <a:rPr lang="it-IT" dirty="0" smtClean="0"/>
              <a:t>Non solo soldi o monete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agesCA05URIB.jpg"/>
          <p:cNvPicPr>
            <a:picLocks noGrp="1" noChangeAspect="1"/>
          </p:cNvPicPr>
          <p:nvPr>
            <p:ph idx="1"/>
          </p:nvPr>
        </p:nvPicPr>
        <p:blipFill>
          <a:blip r:embed="rId2" cstate="print"/>
          <a:stretch>
            <a:fillRect/>
          </a:stretch>
        </p:blipFill>
        <p:spPr>
          <a:xfrm>
            <a:off x="2483768" y="2348880"/>
            <a:ext cx="2754982" cy="2880320"/>
          </a:xfrm>
        </p:spPr>
      </p:pic>
      <p:sp>
        <p:nvSpPr>
          <p:cNvPr id="3" name="Titolo 2"/>
          <p:cNvSpPr>
            <a:spLocks noGrp="1"/>
          </p:cNvSpPr>
          <p:nvPr>
            <p:ph type="title"/>
          </p:nvPr>
        </p:nvSpPr>
        <p:spPr>
          <a:xfrm>
            <a:off x="457200" y="0"/>
            <a:ext cx="8229600" cy="6093296"/>
          </a:xfrm>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Diamo un nome alle cose:</a:t>
            </a:r>
            <a:br>
              <a:rPr lang="it-IT" dirty="0" smtClean="0"/>
            </a:br>
            <a:r>
              <a:rPr lang="it-IT" dirty="0" smtClean="0"/>
              <a:t/>
            </a:r>
            <a:br>
              <a:rPr lang="it-IT" dirty="0" smtClean="0"/>
            </a:br>
            <a:r>
              <a:rPr lang="it-IT" dirty="0" smtClean="0"/>
              <a:t> </a:t>
            </a:r>
            <a:br>
              <a:rPr lang="it-IT" dirty="0" smtClean="0"/>
            </a:br>
            <a:r>
              <a:rPr lang="it-IT" sz="4000" dirty="0" smtClean="0"/>
              <a:t>effige </a:t>
            </a:r>
            <a:br>
              <a:rPr lang="it-IT" sz="4000" dirty="0" smtClean="0"/>
            </a:br>
            <a:r>
              <a:rPr lang="it-IT" sz="4000" dirty="0" err="1" smtClean="0"/>
              <a:t>perlatura</a:t>
            </a:r>
            <a:r>
              <a:rPr lang="it-IT" sz="4000" dirty="0" smtClean="0"/>
              <a:t/>
            </a:r>
            <a:br>
              <a:rPr lang="it-IT" sz="4000" dirty="0" smtClean="0"/>
            </a:br>
            <a:r>
              <a:rPr lang="it-IT" sz="4000" dirty="0" smtClean="0"/>
              <a:t>data di</a:t>
            </a:r>
            <a:br>
              <a:rPr lang="it-IT" sz="4000" dirty="0" smtClean="0"/>
            </a:br>
            <a:r>
              <a:rPr lang="it-IT" sz="4000" dirty="0" smtClean="0"/>
              <a:t>coniazione</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cxnSp>
        <p:nvCxnSpPr>
          <p:cNvPr id="9" name="Connettore 2 8"/>
          <p:cNvCxnSpPr/>
          <p:nvPr/>
        </p:nvCxnSpPr>
        <p:spPr>
          <a:xfrm flipH="1" flipV="1">
            <a:off x="2483768" y="3861048"/>
            <a:ext cx="1584176" cy="72008"/>
          </a:xfrm>
          <a:prstGeom prst="straightConnector1">
            <a:avLst/>
          </a:prstGeom>
          <a:ln w="635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flipV="1">
            <a:off x="1763688" y="2348880"/>
            <a:ext cx="1656184" cy="936104"/>
          </a:xfrm>
          <a:prstGeom prst="straightConnector1">
            <a:avLst/>
          </a:prstGeom>
          <a:ln w="635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H="1" flipV="1">
            <a:off x="2123728" y="3140968"/>
            <a:ext cx="504056" cy="216024"/>
          </a:xfrm>
          <a:prstGeom prst="straightConnector1">
            <a:avLst/>
          </a:prstGeom>
          <a:ln w="6350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p:txBody>
          <a:bodyPr/>
          <a:lstStyle/>
          <a:p>
            <a:r>
              <a:rPr lang="it-IT" dirty="0" smtClean="0"/>
              <a:t>I soldi sono un mezzo di scambio</a:t>
            </a:r>
            <a:endParaRPr lang="it-IT" dirty="0"/>
          </a:p>
        </p:txBody>
      </p:sp>
      <p:sp>
        <p:nvSpPr>
          <p:cNvPr id="6" name="Uguale 5"/>
          <p:cNvSpPr/>
          <p:nvPr/>
        </p:nvSpPr>
        <p:spPr>
          <a:xfrm>
            <a:off x="3131840" y="2348880"/>
            <a:ext cx="648072"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Uguale 6"/>
          <p:cNvSpPr/>
          <p:nvPr/>
        </p:nvSpPr>
        <p:spPr>
          <a:xfrm>
            <a:off x="3059832" y="3861048"/>
            <a:ext cx="720080"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Uguale 7"/>
          <p:cNvSpPr/>
          <p:nvPr/>
        </p:nvSpPr>
        <p:spPr>
          <a:xfrm>
            <a:off x="3131840" y="5157192"/>
            <a:ext cx="648072" cy="2880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ctr"/>
            <a:r>
              <a:rPr lang="it-IT" i="1" dirty="0" err="1" smtClean="0"/>
              <a:t>Praedia</a:t>
            </a:r>
            <a:r>
              <a:rPr lang="it-IT" i="1" dirty="0" smtClean="0"/>
              <a:t> </a:t>
            </a:r>
            <a:r>
              <a:rPr lang="it-IT" i="1" dirty="0" err="1" smtClean="0"/>
              <a:t>solus</a:t>
            </a:r>
            <a:r>
              <a:rPr lang="it-IT" i="1" dirty="0" smtClean="0"/>
              <a:t> </a:t>
            </a:r>
            <a:r>
              <a:rPr lang="it-IT" i="1" dirty="0" err="1" smtClean="0"/>
              <a:t>habes</a:t>
            </a:r>
            <a:r>
              <a:rPr lang="it-IT" i="1" dirty="0" smtClean="0"/>
              <a:t> </a:t>
            </a:r>
            <a:r>
              <a:rPr lang="it-IT" i="1" dirty="0" err="1" smtClean="0"/>
              <a:t>et</a:t>
            </a:r>
            <a:r>
              <a:rPr lang="it-IT" i="1" dirty="0" smtClean="0"/>
              <a:t> </a:t>
            </a:r>
            <a:r>
              <a:rPr lang="it-IT" i="1" dirty="0" err="1" smtClean="0"/>
              <a:t>solus</a:t>
            </a:r>
            <a:r>
              <a:rPr lang="it-IT" i="1" dirty="0" smtClean="0"/>
              <a:t>, Candide, </a:t>
            </a:r>
            <a:r>
              <a:rPr lang="it-IT" i="1" dirty="0" err="1" smtClean="0"/>
              <a:t>nummos</a:t>
            </a:r>
            <a:r>
              <a:rPr lang="it-IT" i="1" dirty="0" smtClean="0"/>
              <a:t>, / aurea </a:t>
            </a:r>
            <a:r>
              <a:rPr lang="it-IT" i="1" dirty="0" err="1" smtClean="0"/>
              <a:t>solus</a:t>
            </a:r>
            <a:r>
              <a:rPr lang="it-IT" i="1" dirty="0" smtClean="0"/>
              <a:t> </a:t>
            </a:r>
            <a:r>
              <a:rPr lang="it-IT" i="1" dirty="0" err="1" smtClean="0"/>
              <a:t>habes</a:t>
            </a:r>
            <a:r>
              <a:rPr lang="it-IT" i="1" dirty="0" smtClean="0"/>
              <a:t>, murrina </a:t>
            </a:r>
            <a:r>
              <a:rPr lang="it-IT" i="1" dirty="0" err="1" smtClean="0"/>
              <a:t>solus</a:t>
            </a:r>
            <a:r>
              <a:rPr lang="it-IT" i="1" dirty="0" smtClean="0"/>
              <a:t> </a:t>
            </a:r>
            <a:r>
              <a:rPr lang="it-IT" i="1" dirty="0" err="1" smtClean="0"/>
              <a:t>habes</a:t>
            </a:r>
            <a:r>
              <a:rPr lang="it-IT" i="1" dirty="0" smtClean="0"/>
              <a:t>, / Massica </a:t>
            </a:r>
            <a:r>
              <a:rPr lang="it-IT" i="1" dirty="0" err="1" smtClean="0"/>
              <a:t>solus</a:t>
            </a:r>
            <a:r>
              <a:rPr lang="it-IT" i="1" dirty="0" smtClean="0"/>
              <a:t> </a:t>
            </a:r>
            <a:r>
              <a:rPr lang="it-IT" i="1" dirty="0" err="1" smtClean="0"/>
              <a:t>habes</a:t>
            </a:r>
            <a:r>
              <a:rPr lang="it-IT" i="1" dirty="0" smtClean="0"/>
              <a:t> </a:t>
            </a:r>
            <a:r>
              <a:rPr lang="it-IT" i="1" dirty="0" err="1" smtClean="0"/>
              <a:t>et</a:t>
            </a:r>
            <a:r>
              <a:rPr lang="it-IT" i="1" dirty="0" smtClean="0"/>
              <a:t> Opimi </a:t>
            </a:r>
            <a:r>
              <a:rPr lang="it-IT" i="1" dirty="0" err="1" smtClean="0"/>
              <a:t>Caecuba</a:t>
            </a:r>
            <a:r>
              <a:rPr lang="it-IT" i="1" dirty="0" smtClean="0"/>
              <a:t> </a:t>
            </a:r>
            <a:r>
              <a:rPr lang="it-IT" i="1" dirty="0" err="1" smtClean="0"/>
              <a:t>solus</a:t>
            </a:r>
            <a:r>
              <a:rPr lang="it-IT" i="1" dirty="0" smtClean="0"/>
              <a:t>, / </a:t>
            </a:r>
            <a:r>
              <a:rPr lang="it-IT" i="1" dirty="0" err="1" smtClean="0"/>
              <a:t>et</a:t>
            </a:r>
            <a:r>
              <a:rPr lang="it-IT" i="1" dirty="0" smtClean="0"/>
              <a:t> </a:t>
            </a:r>
            <a:r>
              <a:rPr lang="it-IT" i="1" dirty="0" err="1" smtClean="0"/>
              <a:t>cor</a:t>
            </a:r>
            <a:r>
              <a:rPr lang="it-IT" i="1" dirty="0" smtClean="0"/>
              <a:t> </a:t>
            </a:r>
            <a:r>
              <a:rPr lang="it-IT" i="1" dirty="0" err="1" smtClean="0"/>
              <a:t>solus</a:t>
            </a:r>
            <a:r>
              <a:rPr lang="it-IT" i="1" dirty="0" smtClean="0"/>
              <a:t> </a:t>
            </a:r>
            <a:r>
              <a:rPr lang="it-IT" i="1" dirty="0" err="1" smtClean="0"/>
              <a:t>habes</a:t>
            </a:r>
            <a:r>
              <a:rPr lang="it-IT" i="1" dirty="0" smtClean="0"/>
              <a:t>, </a:t>
            </a:r>
            <a:r>
              <a:rPr lang="it-IT" i="1" dirty="0" err="1" smtClean="0"/>
              <a:t>solus</a:t>
            </a:r>
            <a:r>
              <a:rPr lang="it-IT" i="1" dirty="0" smtClean="0"/>
              <a:t> </a:t>
            </a:r>
            <a:r>
              <a:rPr lang="it-IT" i="1" dirty="0" err="1" smtClean="0"/>
              <a:t>et</a:t>
            </a:r>
            <a:r>
              <a:rPr lang="it-IT" i="1" dirty="0" smtClean="0"/>
              <a:t> </a:t>
            </a:r>
            <a:r>
              <a:rPr lang="it-IT" i="1" dirty="0" err="1" smtClean="0"/>
              <a:t>ingenium</a:t>
            </a:r>
            <a:r>
              <a:rPr lang="it-IT" i="1" dirty="0" smtClean="0"/>
              <a:t>. / Omnia </a:t>
            </a:r>
            <a:r>
              <a:rPr lang="it-IT" i="1" dirty="0" err="1" smtClean="0"/>
              <a:t>solus</a:t>
            </a:r>
            <a:r>
              <a:rPr lang="it-IT" i="1" dirty="0" smtClean="0"/>
              <a:t> </a:t>
            </a:r>
            <a:r>
              <a:rPr lang="it-IT" i="1" dirty="0" err="1" smtClean="0"/>
              <a:t>habes</a:t>
            </a:r>
            <a:r>
              <a:rPr lang="it-IT" i="1" dirty="0" smtClean="0"/>
              <a:t>: </a:t>
            </a:r>
            <a:r>
              <a:rPr lang="it-IT" i="1" dirty="0" err="1" smtClean="0"/>
              <a:t>nec</a:t>
            </a:r>
            <a:r>
              <a:rPr lang="it-IT" i="1" dirty="0" smtClean="0"/>
              <a:t> me puta </a:t>
            </a:r>
            <a:r>
              <a:rPr lang="it-IT" i="1" dirty="0" err="1" smtClean="0"/>
              <a:t>velle</a:t>
            </a:r>
            <a:r>
              <a:rPr lang="it-IT" i="1" dirty="0" smtClean="0"/>
              <a:t> negare; / </a:t>
            </a:r>
            <a:r>
              <a:rPr lang="it-IT" i="1" dirty="0" err="1" smtClean="0"/>
              <a:t>uxorem</a:t>
            </a:r>
            <a:r>
              <a:rPr lang="it-IT" i="1" dirty="0" smtClean="0"/>
              <a:t> </a:t>
            </a:r>
            <a:r>
              <a:rPr lang="it-IT" i="1" dirty="0" err="1" smtClean="0"/>
              <a:t>sed</a:t>
            </a:r>
            <a:r>
              <a:rPr lang="it-IT" i="1" dirty="0" smtClean="0"/>
              <a:t> </a:t>
            </a:r>
            <a:r>
              <a:rPr lang="it-IT" i="1" dirty="0" err="1" smtClean="0"/>
              <a:t>habes</a:t>
            </a:r>
            <a:r>
              <a:rPr lang="it-IT" i="1" dirty="0" smtClean="0"/>
              <a:t>, Candide, </a:t>
            </a:r>
            <a:r>
              <a:rPr lang="it-IT" i="1" dirty="0" err="1" smtClean="0"/>
              <a:t>cum</a:t>
            </a:r>
            <a:r>
              <a:rPr lang="it-IT" i="1" dirty="0" smtClean="0"/>
              <a:t> </a:t>
            </a:r>
            <a:r>
              <a:rPr lang="it-IT" i="1" dirty="0" err="1" smtClean="0"/>
              <a:t>populo</a:t>
            </a:r>
            <a:r>
              <a:rPr lang="it-IT" i="1" dirty="0" smtClean="0"/>
              <a:t>. </a:t>
            </a:r>
            <a:endParaRPr lang="it-IT" dirty="0" smtClean="0"/>
          </a:p>
          <a:p>
            <a:pPr algn="just"/>
            <a:r>
              <a:rPr lang="it-IT" dirty="0" smtClean="0"/>
              <a:t>Possiedi da solo i poderi e da solo, Candido, il denaro, possiedi da solo i vasi d’oro, possiedi da solo i vasi di murra, possiedi da solo i vini del Massico e da solo i vini di Cecubo dell’anno di </a:t>
            </a:r>
            <a:r>
              <a:rPr lang="it-IT" dirty="0" err="1" smtClean="0"/>
              <a:t>Opimio</a:t>
            </a:r>
            <a:r>
              <a:rPr lang="it-IT" dirty="0" smtClean="0"/>
              <a:t>, possiedi da solo l’intelligenza, da solo anche l’ingegno. Possiedi tutto da solo: non pensare che io voglia negarlo; ma tua moglie, Candido, la possiedi in comune con tutti. </a:t>
            </a:r>
          </a:p>
          <a:p>
            <a:endParaRPr lang="it-IT" dirty="0"/>
          </a:p>
        </p:txBody>
      </p:sp>
      <p:sp>
        <p:nvSpPr>
          <p:cNvPr id="3" name="Titolo 2"/>
          <p:cNvSpPr>
            <a:spLocks noGrp="1"/>
          </p:cNvSpPr>
          <p:nvPr>
            <p:ph type="title"/>
          </p:nvPr>
        </p:nvSpPr>
        <p:spPr>
          <a:xfrm>
            <a:off x="457200" y="404664"/>
            <a:ext cx="8229600" cy="1584176"/>
          </a:xfrm>
        </p:spPr>
        <p:txBody>
          <a:bodyPr>
            <a:normAutofit fontScale="90000"/>
          </a:bodyPr>
          <a:lstStyle/>
          <a:p>
            <a:pPr algn="ctr"/>
            <a:r>
              <a:rPr lang="it-IT" dirty="0" smtClean="0"/>
              <a:t>Candido possedeva tanto denaro  … </a:t>
            </a:r>
            <a:br>
              <a:rPr lang="it-IT" dirty="0" smtClean="0"/>
            </a:br>
            <a:r>
              <a:rPr lang="it-IT" sz="3100" i="1" dirty="0" smtClean="0"/>
              <a:t>Marziale epigramma 119</a:t>
            </a:r>
            <a:r>
              <a:rPr lang="it-IT" dirty="0" smtClean="0"/>
              <a:t/>
            </a:r>
            <a:br>
              <a:rPr lang="it-IT" dirty="0" smtClean="0"/>
            </a:b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olo 2"/>
          <p:cNvSpPr>
            <a:spLocks noGrp="1"/>
          </p:cNvSpPr>
          <p:nvPr>
            <p:ph type="title"/>
          </p:nvPr>
        </p:nvSpPr>
        <p:spPr/>
        <p:txBody>
          <a:bodyPr/>
          <a:lstStyle/>
          <a:p>
            <a:r>
              <a:rPr lang="it-IT" dirty="0" smtClean="0"/>
              <a:t>Cosa compriamo con il denaro?</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it-IT" sz="1800" dirty="0" err="1" smtClean="0"/>
              <a:t>Papalagi</a:t>
            </a:r>
            <a:endParaRPr lang="it-IT" sz="1800" dirty="0" smtClean="0"/>
          </a:p>
          <a:p>
            <a:r>
              <a:rPr lang="it-IT" sz="1800" dirty="0" smtClean="0"/>
              <a:t>Quando </a:t>
            </a:r>
            <a:r>
              <a:rPr lang="it-IT" sz="1800" dirty="0" smtClean="0"/>
              <a:t>un europeo parla dell'amor di Dio, torce la faccia e sorride. Sorride dell'ingenuità del tuo pensiero. Tendigli però un tondo pezzo di metallo o una grande carta pesante, e allora subito i suoi occhi s'illuminano e molta saliva gli giunge alle labbra. Il denaro è il suo amore, il denaro è il suo Dio. Tutti i bianchi pensano a esso, anche quando dormono. </a:t>
            </a:r>
            <a:endParaRPr lang="it-IT" sz="1800" dirty="0" smtClean="0"/>
          </a:p>
          <a:p>
            <a:r>
              <a:rPr lang="it-IT" sz="1800" dirty="0" smtClean="0"/>
              <a:t>Quasi </a:t>
            </a:r>
            <a:r>
              <a:rPr lang="it-IT" sz="1800" dirty="0" smtClean="0"/>
              <a:t>tutti perdono la salute per il tondo metallo e la carta pesante. Se lo portano addosso nei loro panni, fra dure pelli ben ripiegate. Di notte lo depongono sotto il guanciale, perché nessuno glielo porti via. Ci pensano ogni giorno, ogni ora, ci pensano ogni minuto. Tutti! Anche i bambini! Devono, sono costretti a pensarci. La madre lo insegna loro e lo vedono fare dal padre. Tutti gli europei. Quando passi nelle fessure di pietra della Germania a ogni momento odi il grido: «Marco!» E di nuovo: «Marco!» Lo senti dappertutto. Quello è il nome ch'essi danno al tondo metallo e alla carta pesante. In Francia si chiama franco, in Inghilterra scellino, in Italia lira. Marco, franco, scellino, lira sono sempre la stessa cosa. Tutti vogliono dire denaro, </a:t>
            </a:r>
            <a:r>
              <a:rPr lang="it-IT" sz="1800" dirty="0" err="1" smtClean="0"/>
              <a:t>denaro</a:t>
            </a:r>
            <a:r>
              <a:rPr lang="it-IT" sz="1800" dirty="0" smtClean="0"/>
              <a:t> e sempre denaro. Il denaro soltanto è il vero dio del </a:t>
            </a:r>
            <a:r>
              <a:rPr lang="it-IT" sz="1800" dirty="0" err="1" smtClean="0"/>
              <a:t>Papalagi</a:t>
            </a:r>
            <a:r>
              <a:rPr lang="it-IT" sz="1800" dirty="0" smtClean="0"/>
              <a:t>, ciò che egli venera di più. </a:t>
            </a:r>
          </a:p>
          <a:p>
            <a:endParaRPr lang="it-IT" sz="1800" dirty="0"/>
          </a:p>
        </p:txBody>
      </p:sp>
      <p:sp>
        <p:nvSpPr>
          <p:cNvPr id="3" name="Titolo 2"/>
          <p:cNvSpPr>
            <a:spLocks noGrp="1"/>
          </p:cNvSpPr>
          <p:nvPr>
            <p:ph type="title"/>
          </p:nvPr>
        </p:nvSpPr>
        <p:spPr/>
        <p:txBody>
          <a:bodyPr/>
          <a:lstStyle/>
          <a:p>
            <a:r>
              <a:rPr lang="it-IT" dirty="0" smtClean="0"/>
              <a:t>Il racconto di un indigeno …</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55000" lnSpcReduction="20000"/>
          </a:bodyPr>
          <a:lstStyle/>
          <a:p>
            <a:r>
              <a:rPr lang="it-IT" sz="3300" dirty="0" smtClean="0"/>
              <a:t>D'altra parte nelle terre dei bianchi non ti è neppure possibile restare dal levarsi al cadere del sole senza denaro, del tutto senza denaro. Non riusciresti a placare la tua fame e la tua sete, non troveresti una stuoia per la notte. Ti chiuderebbero in una prigione e metterebbero il tuo nome sui giornali perché sei senza denaro. Devi pagare, cioè dare denaro, per il terreno su cui cammini, per la terra su cui sorge la tua capanna, per la stuoia su cui dormi la notte, per la luce che illumina la tua capanna. Pagare per poter tirare a un piccione, per poter bagnare il tuo corpo nel fiume. Se vuoi andare là dove la gente si diverte, dove si canta o si balla, oppure vuoi chiedere consiglio a un fratello, per ogni cosa devi dare molto metallo rotondo e carta pesante. Devi pagare per ogni cosa. Ovunque, trovi un tuo fratello che allunga la mano e ti disprezza oppure si infuria se non ci deponi del denaro. E il tuo umile sorriso e lo sguardo più affettuoso non ti sono d'aiuto per addolcire il suo cuore. Lui spalancherà le fauci e ti griderà dietro «Miserabile! Vagabondo! Perdigiorno!» Tutte queste parole hanno lo stesso significato e rappresentano la più grande vergogna che possa ricadere su una persona. Sicuro, persino per la tua nascita devi pagare, e quando muori la tua famiglia deve pagare per te, perché sei morto e perché il tuo corpo possa trovare posto sottoterra, come pure per la grande pietra che faranno rotolare sulla tua tomba a eterno ricordo. </a:t>
            </a:r>
          </a:p>
          <a:p>
            <a:endParaRPr lang="it-IT" dirty="0"/>
          </a:p>
        </p:txBody>
      </p:sp>
      <p:sp>
        <p:nvSpPr>
          <p:cNvPr id="3" name="Titolo 2"/>
          <p:cNvSpPr>
            <a:spLocks noGrp="1"/>
          </p:cNvSpPr>
          <p:nvPr>
            <p:ph type="title"/>
          </p:nvPr>
        </p:nvSpPr>
        <p:spPr/>
        <p:txBody>
          <a:bodyPr/>
          <a:lstStyle/>
          <a:p>
            <a:r>
              <a:rPr lang="it-IT" dirty="0" smtClean="0"/>
              <a:t>Se non hai denaro …</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83</TotalTime>
  <Words>1175</Words>
  <Application>Microsoft Office PowerPoint</Application>
  <PresentationFormat>Presentazione su schermo (4:3)</PresentationFormat>
  <Paragraphs>43</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Carta</vt:lpstr>
      <vt:lpstr>I  soldi non fanno la felicità (?)</vt:lpstr>
      <vt:lpstr>Il termine soldo deriva da solidus In età imperiale il solidus era una moneta d’oro.  Il termine moneta deriva dalla dea Giunone Moneta,  Questa moneta utilizzata nel tardo impero fu il primo esperimento di valuta paneuropea.     </vt:lpstr>
      <vt:lpstr>Non solo soldi o monete …</vt:lpstr>
      <vt:lpstr>       Diamo un nome alle cose:    effige  perlatura data di coniazione   </vt:lpstr>
      <vt:lpstr>I soldi sono un mezzo di scambio</vt:lpstr>
      <vt:lpstr>Candido possedeva tanto denaro  …  Marziale epigramma 119 </vt:lpstr>
      <vt:lpstr>Cosa compriamo con il denaro?</vt:lpstr>
      <vt:lpstr>Il racconto di un indigeno …</vt:lpstr>
      <vt:lpstr>Se non hai denaro …</vt:lpstr>
      <vt:lpstr>Lavora e avrai denaro …</vt:lpstr>
      <vt:lpstr>Il tempo è denaro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soldi non fanno la felicità (?)</dc:title>
  <dc:creator>Barbara</dc:creator>
  <cp:lastModifiedBy>Barbara</cp:lastModifiedBy>
  <cp:revision>2</cp:revision>
  <dcterms:created xsi:type="dcterms:W3CDTF">2011-11-27T18:33:57Z</dcterms:created>
  <dcterms:modified xsi:type="dcterms:W3CDTF">2011-11-28T18:27:51Z</dcterms:modified>
</cp:coreProperties>
</file>